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9" r:id="rId4"/>
    <p:sldId id="263" r:id="rId5"/>
    <p:sldId id="264" r:id="rId6"/>
    <p:sldId id="265" r:id="rId7"/>
    <p:sldId id="266" r:id="rId8"/>
    <p:sldId id="267" r:id="rId9"/>
    <p:sldId id="258" r:id="rId10"/>
    <p:sldId id="261" r:id="rId11"/>
    <p:sldId id="268" r:id="rId12"/>
    <p:sldId id="262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41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Saturday, September 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hristcore.net/wp-content/uploads/2014/06/TheMach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373"/>
            <a:ext cx="12192000" cy="641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60926" y="4721985"/>
            <a:ext cx="4055167" cy="1884370"/>
          </a:xfrm>
        </p:spPr>
        <p:txBody>
          <a:bodyPr/>
          <a:lstStyle/>
          <a:p>
            <a:r>
              <a:rPr lang="en-US" sz="6600">
                <a:latin typeface="Agency FB" panose="020B0503020202020204" pitchFamily="34" charset="0"/>
                <a:cs typeface="Synchro LET"/>
              </a:rPr>
              <a:t>Symbolic AI</a:t>
            </a:r>
            <a:br>
              <a:rPr lang="en-US" sz="6600">
                <a:latin typeface="Agency FB" panose="020B0503020202020204" pitchFamily="34" charset="0"/>
                <a:cs typeface="Synchro LET"/>
              </a:rPr>
            </a:br>
            <a:r>
              <a:rPr lang="en-US" sz="6600">
                <a:latin typeface="Agency FB" panose="020B0503020202020204" pitchFamily="34" charset="0"/>
                <a:cs typeface="Synchro LET"/>
              </a:rPr>
              <a:t>COMP 4230</a:t>
            </a:r>
            <a:endParaRPr lang="en-US" sz="6600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21985"/>
            <a:ext cx="8819909" cy="161782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8229600" algn="r"/>
              </a:tabLst>
            </a:pPr>
            <a:r>
              <a:rPr lang="en-US">
                <a:solidFill>
                  <a:srgbClr val="C2412C"/>
                </a:solidFill>
                <a:latin typeface="Corbel" panose="020B0503020204020204" pitchFamily="34" charset="0"/>
                <a:cs typeface="Corbel"/>
              </a:rPr>
              <a:t>David J Stucki</a:t>
            </a:r>
            <a:endParaRPr lang="en-US" dirty="0">
              <a:solidFill>
                <a:srgbClr val="C2412C"/>
              </a:solidFill>
              <a:latin typeface="Corbel" panose="020B0503020204020204" pitchFamily="34" charset="0"/>
              <a:cs typeface="Corbel"/>
            </a:endParaRPr>
          </a:p>
          <a:p>
            <a:pPr>
              <a:spcBef>
                <a:spcPts val="0"/>
              </a:spcBef>
              <a:tabLst>
                <a:tab pos="8229600" algn="r"/>
              </a:tabLst>
            </a:pPr>
            <a:r>
              <a:rPr lang="en-US">
                <a:solidFill>
                  <a:srgbClr val="C2412C"/>
                </a:solidFill>
                <a:latin typeface="Corbel" panose="020B0503020204020204" pitchFamily="34" charset="0"/>
                <a:cs typeface="Corbel"/>
              </a:rPr>
              <a:t>Fall 2024</a:t>
            </a:r>
            <a:endParaRPr lang="en-US" dirty="0">
              <a:solidFill>
                <a:srgbClr val="C2412C"/>
              </a:solidFill>
              <a:latin typeface="Corbel" panose="020B0503020204020204" pitchFamily="34" charset="0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14358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Symbolic Approaches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11116235" cy="4876800"/>
          </a:xfrm>
        </p:spPr>
        <p:txBody>
          <a:bodyPr numCol="1">
            <a:noAutofit/>
          </a:bodyPr>
          <a:lstStyle/>
          <a:p>
            <a:pPr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Search</a:t>
            </a:r>
          </a:p>
          <a:p>
            <a:pPr lvl="1">
              <a:lnSpc>
                <a:spcPct val="120000"/>
              </a:lnSpc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Playing games: searching the game tree of future moves</a:t>
            </a:r>
          </a:p>
          <a:p>
            <a:pPr lvl="1">
              <a:lnSpc>
                <a:spcPct val="120000"/>
              </a:lnSpc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Optimization problems: search space for global optimum</a:t>
            </a:r>
          </a:p>
          <a:p>
            <a:pPr lvl="1">
              <a:lnSpc>
                <a:spcPct val="120000"/>
              </a:lnSpc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Planning: search space for feasible courses of action to achieve goal</a:t>
            </a:r>
          </a:p>
          <a:p>
            <a:pPr lvl="1">
              <a:lnSpc>
                <a:spcPct val="120000"/>
              </a:lnSpc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Learning: search for rules that account for positive examples, but not negative ones</a:t>
            </a:r>
          </a:p>
          <a:p>
            <a:pPr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Knowledge Representation</a:t>
            </a:r>
          </a:p>
          <a:p>
            <a:pPr lvl="1">
              <a:lnSpc>
                <a:spcPct val="120000"/>
              </a:lnSpc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first-order logic &amp; inference engines</a:t>
            </a:r>
          </a:p>
          <a:p>
            <a:pPr lvl="1">
              <a:lnSpc>
                <a:spcPct val="120000"/>
              </a:lnSpc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capture laws or rules for decision making</a:t>
            </a:r>
          </a:p>
          <a:p>
            <a:pPr lvl="1">
              <a:lnSpc>
                <a:spcPct val="120000"/>
              </a:lnSpc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expert systems</a:t>
            </a:r>
            <a:endParaRPr lang="en-US" sz="2400" dirty="0">
              <a:latin typeface="Corbel"/>
              <a:cs typeface="Corbel"/>
            </a:endParaRPr>
          </a:p>
        </p:txBody>
      </p:sp>
      <p:pic>
        <p:nvPicPr>
          <p:cNvPr id="2050" name="Picture 2" descr="https://pbs.twimg.com/profile_images/1788506913/HAL-MC2_400x400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695" y="533400"/>
            <a:ext cx="1765139" cy="176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33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Expert Systems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199"/>
            <a:ext cx="11116235" cy="5069541"/>
          </a:xfrm>
        </p:spPr>
        <p:txBody>
          <a:bodyPr numCol="1">
            <a:noAutofit/>
          </a:bodyPr>
          <a:lstStyle/>
          <a:p>
            <a:pPr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Medical Diagnosis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Rules for mapping symptoms to diseases, based on doctor's expertise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Example: MYCIN, a backchaining system that identified bacteria causing infections, recommended antibiotics &amp; dosages (Shortliffe, 1970s)</a:t>
            </a:r>
          </a:p>
          <a:p>
            <a:pPr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Science &amp; Engineering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DENDRAL: rules for interpreting chemical structures from mass-spectrometry data (Feigenbaum, 1960s)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PROSPECTOR: used geological data to identify probable oil fields (1970s)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400">
                <a:latin typeface="Corbel"/>
                <a:cs typeface="Corbel"/>
              </a:rPr>
              <a:t>Mistral: monitors and diagnoses dam safety (1990s)</a:t>
            </a:r>
          </a:p>
          <a:p>
            <a:pPr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Design</a:t>
            </a:r>
          </a:p>
          <a:p>
            <a:pPr lvl="1">
              <a:lnSpc>
                <a:spcPct val="120000"/>
              </a:lnSpc>
              <a:tabLst>
                <a:tab pos="2681288" algn="l"/>
              </a:tabLst>
            </a:pPr>
            <a:r>
              <a:rPr lang="en-US" sz="2400">
                <a:latin typeface="Corbel"/>
              </a:rPr>
              <a:t>R1: Produced optimal configurations of computer equipment (McDermott, 1978)</a:t>
            </a:r>
          </a:p>
          <a:p>
            <a:pPr lvl="1">
              <a:lnSpc>
                <a:spcPct val="120000"/>
              </a:lnSpc>
              <a:tabLst>
                <a:tab pos="2681288" algn="l"/>
              </a:tabLst>
            </a:pPr>
            <a:endParaRPr lang="en-US" sz="2400">
              <a:latin typeface="Corbel"/>
            </a:endParaRPr>
          </a:p>
        </p:txBody>
      </p:sp>
      <p:pic>
        <p:nvPicPr>
          <p:cNvPr id="2050" name="Picture 2" descr="https://pbs.twimg.com/profile_images/1788506913/HAL-MC2_400x400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695" y="533400"/>
            <a:ext cx="1765139" cy="176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10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So how does it work...?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08951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tabLst>
                <a:tab pos="2681288" algn="l"/>
              </a:tabLst>
            </a:pPr>
            <a:r>
              <a:rPr lang="en-US" sz="3200">
                <a:latin typeface="Corbel"/>
                <a:cs typeface="Corbel"/>
              </a:rPr>
              <a:t>Knowledge may be represented as </a:t>
            </a:r>
            <a:r>
              <a:rPr lang="en-US" sz="3200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symbol structures </a:t>
            </a:r>
            <a:r>
              <a:rPr lang="en-US" sz="3200">
                <a:latin typeface="Corbel"/>
                <a:cs typeface="Corbel"/>
              </a:rPr>
              <a:t>(essentially, complex data structures) representing bits of knowledge (objects, concepts, facts, rules, strategies..).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E.g., 'red' represents color red.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'car1' represents my car.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red(car1) represents fact that my car is red.</a:t>
            </a:r>
          </a:p>
          <a:p>
            <a:pPr>
              <a:lnSpc>
                <a:spcPct val="120000"/>
              </a:lnSpc>
              <a:tabLst>
                <a:tab pos="2681288" algn="l"/>
              </a:tabLst>
            </a:pPr>
            <a:r>
              <a:rPr lang="en-US" sz="3200">
                <a:latin typeface="Corbel"/>
                <a:cs typeface="Corbel"/>
              </a:rPr>
              <a:t>A KR language should allow you to: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represent adequately the knowledge you need for your problem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do it in a clear, precise and “natural” way.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allow you to reason on that knowledge, drawing new conclusions</a:t>
            </a:r>
          </a:p>
        </p:txBody>
      </p:sp>
    </p:spTree>
    <p:extLst>
      <p:ext uri="{BB962C8B-B14F-4D97-AF65-F5344CB8AC3E}">
        <p14:creationId xmlns:p14="http://schemas.microsoft.com/office/powerpoint/2010/main" val="335358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Representational adequacy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08951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tabLst>
                <a:tab pos="2681288" algn="l"/>
              </a:tabLst>
            </a:pPr>
            <a:r>
              <a:rPr lang="en-US" sz="3200">
                <a:latin typeface="Corbel"/>
                <a:cs typeface="Corbel"/>
              </a:rPr>
              <a:t>Consider the following facts: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John believes no-one likes brussel sprouts.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Most children believe in Santa.</a:t>
            </a:r>
          </a:p>
          <a:p>
            <a:pPr lvl="1">
              <a:spcBef>
                <a:spcPts val="0"/>
              </a:spcBef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John will have to finish his assignment before he can start working on his project.</a:t>
            </a:r>
          </a:p>
          <a:p>
            <a:pPr>
              <a:tabLst>
                <a:tab pos="2681288" algn="l"/>
              </a:tabLst>
            </a:pPr>
            <a:r>
              <a:rPr lang="en-US" sz="3200">
                <a:latin typeface="Corbel"/>
                <a:cs typeface="Corbel"/>
              </a:rPr>
              <a:t>Each can be represented as a string! But it is hard then to manipulate and draw conclusions.</a:t>
            </a:r>
          </a:p>
          <a:p>
            <a:pPr>
              <a:tabLst>
                <a:tab pos="2681288" algn="l"/>
              </a:tabLst>
            </a:pPr>
            <a:r>
              <a:rPr lang="en-US" sz="3200">
                <a:latin typeface="Corbel"/>
                <a:cs typeface="Corbel"/>
              </a:rPr>
              <a:t>Some notations/languages only allow representation of certain things.</a:t>
            </a:r>
          </a:p>
          <a:p>
            <a:pPr>
              <a:lnSpc>
                <a:spcPct val="120000"/>
              </a:lnSpc>
              <a:tabLst>
                <a:tab pos="2681288" algn="l"/>
              </a:tabLst>
            </a:pPr>
            <a:r>
              <a:rPr lang="en-US" sz="3200">
                <a:latin typeface="Corbel"/>
                <a:cs typeface="Corbel"/>
              </a:rPr>
              <a:t>Time, beliefs, uncertainty, all hard to represent</a:t>
            </a:r>
            <a:endParaRPr lang="en-US" sz="28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7525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8224" y="389964"/>
            <a:ext cx="9215718" cy="10668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Agency FB" panose="020B0503020202020204" pitchFamily="34" charset="0"/>
              </a:rPr>
              <a:t>How knowledge representations are used</a:t>
            </a:r>
            <a:endParaRPr lang="en-US" sz="6600" dirty="0">
              <a:latin typeface="Agency FB" panose="020B0503020202020204" pitchFamily="34" charset="0"/>
            </a:endParaRP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4567519" y="5163669"/>
            <a:ext cx="2667000" cy="12192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Knowledge</a:t>
            </a:r>
          </a:p>
          <a:p>
            <a:pPr algn="ctr"/>
            <a:r>
              <a:rPr lang="en-US"/>
              <a:t>Base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272119" y="3334869"/>
            <a:ext cx="22098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Inference</a:t>
            </a:r>
          </a:p>
          <a:p>
            <a:pPr algn="ctr"/>
            <a:r>
              <a:rPr lang="en-US" dirty="0"/>
              <a:t>Mechanism(s)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6167719" y="3334869"/>
            <a:ext cx="2133600" cy="1295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Learning</a:t>
            </a:r>
          </a:p>
          <a:p>
            <a:pPr algn="ctr"/>
            <a:r>
              <a:rPr lang="en-US"/>
              <a:t>Mechanism(s)</a:t>
            </a:r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 flipH="1">
            <a:off x="6548719" y="4630269"/>
            <a:ext cx="6096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 flipH="1" flipV="1">
            <a:off x="4491319" y="4477869"/>
            <a:ext cx="7620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11"/>
          <p:cNvSpPr>
            <a:spLocks noChangeShapeType="1"/>
          </p:cNvSpPr>
          <p:nvPr/>
        </p:nvSpPr>
        <p:spPr bwMode="auto">
          <a:xfrm>
            <a:off x="3729319" y="2496669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2"/>
          <p:cNvSpPr>
            <a:spLocks noChangeShapeType="1"/>
          </p:cNvSpPr>
          <p:nvPr/>
        </p:nvSpPr>
        <p:spPr bwMode="auto">
          <a:xfrm flipV="1">
            <a:off x="5024719" y="2496669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3"/>
          <p:cNvSpPr>
            <a:spLocks noChangeShapeType="1"/>
          </p:cNvSpPr>
          <p:nvPr/>
        </p:nvSpPr>
        <p:spPr bwMode="auto">
          <a:xfrm>
            <a:off x="7005919" y="2572869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6396319" y="1810869"/>
            <a:ext cx="14798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Examples,</a:t>
            </a:r>
          </a:p>
          <a:p>
            <a:r>
              <a:rPr lang="en-US" sz="2000" i="1"/>
              <a:t>Statements</a:t>
            </a:r>
            <a:endParaRPr lang="en-US" sz="2000"/>
          </a:p>
        </p:txBody>
      </p:sp>
      <p:sp>
        <p:nvSpPr>
          <p:cNvPr id="10253" name="Text Box 15"/>
          <p:cNvSpPr txBox="1">
            <a:spLocks noChangeArrowheads="1"/>
          </p:cNvSpPr>
          <p:nvPr/>
        </p:nvSpPr>
        <p:spPr bwMode="auto">
          <a:xfrm>
            <a:off x="3195919" y="1810869"/>
            <a:ext cx="14093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Questions,</a:t>
            </a:r>
          </a:p>
          <a:p>
            <a:r>
              <a:rPr lang="en-US" sz="2000" i="1"/>
              <a:t>requests</a:t>
            </a:r>
          </a:p>
        </p:txBody>
      </p:sp>
      <p:sp>
        <p:nvSpPr>
          <p:cNvPr id="10254" name="Text Box 16"/>
          <p:cNvSpPr txBox="1">
            <a:spLocks noChangeArrowheads="1"/>
          </p:cNvSpPr>
          <p:nvPr/>
        </p:nvSpPr>
        <p:spPr bwMode="auto">
          <a:xfrm>
            <a:off x="4551644" y="1825157"/>
            <a:ext cx="12394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Answers,</a:t>
            </a:r>
          </a:p>
          <a:p>
            <a:r>
              <a:rPr lang="en-US" sz="2000" i="1"/>
              <a:t>analyses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Logic Notations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089511"/>
          </a:xfrm>
        </p:spPr>
        <p:txBody>
          <a:bodyPr numCol="3">
            <a:noAutofit/>
          </a:bodyPr>
          <a:lstStyle/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Frege's Begriffsschrift</a:t>
            </a: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(concept writing), 1879</a:t>
            </a: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Peirce's Algebraic Notation, 1883</a:t>
            </a: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endParaRPr lang="en-US" sz="2800">
              <a:latin typeface="Corbel"/>
              <a:cs typeface="Corbel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Peano's Notation, 1889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1EDDE48-FA17-4B3F-8E4C-98C1856EBC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l="9961" t="33869" r="38244" b="6860"/>
          <a:stretch/>
        </p:blipFill>
        <p:spPr bwMode="auto">
          <a:xfrm>
            <a:off x="609601" y="2514601"/>
            <a:ext cx="3424518" cy="2074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72CD32A6-47A3-4829-9301-446AFCBE78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/>
          <a:srcRect l="7269" r="24887" b="6350"/>
          <a:stretch/>
        </p:blipFill>
        <p:spPr bwMode="auto">
          <a:xfrm>
            <a:off x="609599" y="4632861"/>
            <a:ext cx="3787588" cy="199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0D7D55D3-1C79-4B07-A485-136BD1578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/>
          <a:srcRect l="10145" t="45498" r="41381" b="17535"/>
          <a:stretch/>
        </p:blipFill>
        <p:spPr bwMode="auto">
          <a:xfrm>
            <a:off x="4573120" y="2634284"/>
            <a:ext cx="3045759" cy="92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8AC546E2-E191-4DB3-A236-B2FBADD294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/>
          <a:srcRect l="9825" r="35592" b="13793"/>
          <a:stretch/>
        </p:blipFill>
        <p:spPr bwMode="auto">
          <a:xfrm>
            <a:off x="4688542" y="3707353"/>
            <a:ext cx="3253294" cy="162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AA76D88E-2CFA-4205-815B-B041036EB5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/>
          <a:srcRect l="9222" t="35979" r="26225" b="6879"/>
          <a:stretch/>
        </p:blipFill>
        <p:spPr bwMode="auto">
          <a:xfrm>
            <a:off x="7941836" y="2661178"/>
            <a:ext cx="3657600" cy="176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3710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Logic Notations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EC62CE5A-CB6C-4B0A-91AD-C97C1E342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t="16886"/>
          <a:stretch/>
        </p:blipFill>
        <p:spPr bwMode="auto">
          <a:xfrm>
            <a:off x="1012012" y="1524000"/>
            <a:ext cx="6860000" cy="260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46CE45C6-2FE7-45E8-AB56-8238FA0F2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1974" y="4133780"/>
            <a:ext cx="568007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8408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Semantic Networks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DC84DDA-BD00-4150-9E8A-9EF9CDAD56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12851"/>
          <a:stretch/>
        </p:blipFill>
        <p:spPr bwMode="auto">
          <a:xfrm>
            <a:off x="457200" y="1459726"/>
            <a:ext cx="5791200" cy="310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9B4CDD07-FEFC-48AD-92B9-42B601A8E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6700" y="4630672"/>
            <a:ext cx="45593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4EFBFFA4-53CD-4AB4-8C9E-68C97068F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04847" y="4621147"/>
            <a:ext cx="34798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74BD458A-9F85-4E68-8033-4862B1077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00047" y="1335881"/>
            <a:ext cx="4482353" cy="28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17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Semantic Network Examples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A5124ADD-0AF4-4BBF-906B-38709504D5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31938"/>
          <a:stretch/>
        </p:blipFill>
        <p:spPr bwMode="auto">
          <a:xfrm>
            <a:off x="134471" y="1524000"/>
            <a:ext cx="7389454" cy="2675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D7E50103-E24E-4FBD-B214-6C4BFDD3E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3229" y="4074459"/>
            <a:ext cx="5978932" cy="2675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6277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Conceptual Graphs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E55A967-D94D-4550-A978-35FB4F9B00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34123"/>
          <a:stretch/>
        </p:blipFill>
        <p:spPr bwMode="auto">
          <a:xfrm>
            <a:off x="5867400" y="691682"/>
            <a:ext cx="62293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88DE47-C5B8-4486-A786-649DFC5C737B}"/>
              </a:ext>
            </a:extLst>
          </p:cNvPr>
          <p:cNvSpPr txBox="1"/>
          <p:nvPr/>
        </p:nvSpPr>
        <p:spPr>
          <a:xfrm>
            <a:off x="609600" y="2256024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Based on the one hand in linguistics, psychology and philosophy, and data structures and data processing techniques on the other. (</a:t>
            </a:r>
            <a:r>
              <a:rPr lang="en-GB" dirty="0" err="1"/>
              <a:t>Bogdan</a:t>
            </a:r>
            <a:r>
              <a:rPr lang="en-GB" dirty="0"/>
              <a:t> L. </a:t>
            </a:r>
            <a:r>
              <a:rPr lang="en-GB" dirty="0" err="1"/>
              <a:t>Vrusias</a:t>
            </a:r>
            <a:r>
              <a:rPr lang="en-GB" dirty="0"/>
              <a:t>)</a:t>
            </a:r>
            <a:endParaRPr lang="en-US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0E1E2A2D-6511-4D89-BDC4-F86DF0B46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29317" y="3635843"/>
            <a:ext cx="62896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3888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 preferRelativeResize="0"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1"/>
            <a:ext cx="12192000" cy="52577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>
                <a:latin typeface="Agency FB" panose="020B0503020202020204" pitchFamily="34" charset="0"/>
                <a:cs typeface="Synchro LET"/>
              </a:rPr>
              <a:t>Alerts</a:t>
            </a:r>
            <a:endParaRPr lang="en-US" sz="4800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60331"/>
            <a:ext cx="9792182" cy="4760389"/>
          </a:xfrm>
          <a:solidFill>
            <a:schemeClr val="bg2">
              <a:lumMod val="10000"/>
              <a:alpha val="25000"/>
            </a:schemeClr>
          </a:solidFill>
        </p:spPr>
        <p:txBody>
          <a:bodyPr>
            <a:noAutofit/>
          </a:bodyPr>
          <a:lstStyle/>
          <a:p>
            <a:r>
              <a:rPr lang="en-US" sz="3200">
                <a:solidFill>
                  <a:srgbClr val="FFFF00"/>
                </a:solidFill>
                <a:latin typeface="Corbel"/>
                <a:cs typeface="Corbel"/>
              </a:rPr>
              <a:t>Assignment #2, due Friday, 9/13</a:t>
            </a:r>
          </a:p>
          <a:p>
            <a:endParaRPr lang="en-US" sz="3200">
              <a:solidFill>
                <a:srgbClr val="FFFF00"/>
              </a:solidFill>
              <a:latin typeface="Corbel"/>
              <a:cs typeface="Corbel"/>
            </a:endParaRPr>
          </a:p>
          <a:p>
            <a:r>
              <a:rPr lang="en-US" sz="3200">
                <a:solidFill>
                  <a:srgbClr val="FFFF00"/>
                </a:solidFill>
                <a:latin typeface="Corbel"/>
                <a:cs typeface="Corbel"/>
              </a:rPr>
              <a:t>Read Larson, chapters 5 &amp; 6</a:t>
            </a:r>
          </a:p>
          <a:p>
            <a:endParaRPr lang="en-US" sz="3200">
              <a:solidFill>
                <a:srgbClr val="FFFF00"/>
              </a:solidFill>
              <a:latin typeface="Corbel"/>
              <a:cs typeface="Corbel"/>
            </a:endParaRPr>
          </a:p>
          <a:p>
            <a:r>
              <a:rPr lang="en-US" sz="3200">
                <a:solidFill>
                  <a:srgbClr val="FFFF00"/>
                </a:solidFill>
                <a:latin typeface="Corbel"/>
                <a:cs typeface="Corbel"/>
              </a:rPr>
              <a:t>Read Haugeland, "What is Mind Design?"</a:t>
            </a:r>
          </a:p>
          <a:p>
            <a:endParaRPr lang="en-US" sz="2800" dirty="0">
              <a:solidFill>
                <a:srgbClr val="FFFF00"/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615924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E55A967-D94D-4550-A978-35FB4F9B00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34123"/>
          <a:stretch/>
        </p:blipFill>
        <p:spPr bwMode="auto">
          <a:xfrm>
            <a:off x="5867400" y="691682"/>
            <a:ext cx="62293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9C99B2F1-9C8E-40D4-BF9A-F206AC367B5B}"/>
              </a:ext>
            </a:extLst>
          </p:cNvPr>
          <p:cNvSpPr txBox="1">
            <a:spLocks noChangeArrowheads="1"/>
          </p:cNvSpPr>
          <p:nvPr/>
        </p:nvSpPr>
        <p:spPr>
          <a:xfrm>
            <a:off x="1317812" y="217393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2000"/>
              <a:t>"John is between a rock and a hard place"</a:t>
            </a:r>
            <a:endParaRPr lang="en-GB" sz="2000" dirty="0"/>
          </a:p>
        </p:txBody>
      </p:sp>
      <p:sp>
        <p:nvSpPr>
          <p:cNvPr id="10" name="Rectangle 60">
            <a:extLst>
              <a:ext uri="{FF2B5EF4-FFF2-40B4-BE49-F238E27FC236}">
                <a16:creationId xmlns:a16="http://schemas.microsoft.com/office/drawing/2014/main" id="{49378F0E-CC4E-40E4-A680-8B748430F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412" y="3850339"/>
            <a:ext cx="1676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person: John</a:t>
            </a:r>
          </a:p>
        </p:txBody>
      </p:sp>
      <p:sp>
        <p:nvSpPr>
          <p:cNvPr id="11" name="Rectangle 61">
            <a:extLst>
              <a:ext uri="{FF2B5EF4-FFF2-40B4-BE49-F238E27FC236}">
                <a16:creationId xmlns:a16="http://schemas.microsoft.com/office/drawing/2014/main" id="{7810058C-D8F2-4BEF-BFCF-4E21637D8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212" y="3012139"/>
            <a:ext cx="12192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rock</a:t>
            </a:r>
          </a:p>
        </p:txBody>
      </p:sp>
      <p:sp>
        <p:nvSpPr>
          <p:cNvPr id="12" name="Oval 62">
            <a:extLst>
              <a:ext uri="{FF2B5EF4-FFF2-40B4-BE49-F238E27FC236}">
                <a16:creationId xmlns:a16="http://schemas.microsoft.com/office/drawing/2014/main" id="{FC55D719-D5B9-4E90-A1F0-5E9EF23B9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3412" y="3774139"/>
            <a:ext cx="1447800" cy="609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between</a:t>
            </a:r>
          </a:p>
        </p:txBody>
      </p:sp>
      <p:sp>
        <p:nvSpPr>
          <p:cNvPr id="13" name="Rectangle 63">
            <a:extLst>
              <a:ext uri="{FF2B5EF4-FFF2-40B4-BE49-F238E27FC236}">
                <a16:creationId xmlns:a16="http://schemas.microsoft.com/office/drawing/2014/main" id="{62A562C5-8917-43EE-BA35-F487A204D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212" y="4764739"/>
            <a:ext cx="12192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place</a:t>
            </a:r>
          </a:p>
        </p:txBody>
      </p:sp>
      <p:sp>
        <p:nvSpPr>
          <p:cNvPr id="14" name="Line 64">
            <a:extLst>
              <a:ext uri="{FF2B5EF4-FFF2-40B4-BE49-F238E27FC236}">
                <a16:creationId xmlns:a16="http://schemas.microsoft.com/office/drawing/2014/main" id="{16543BC2-B8C0-464C-9FD7-5C27E58334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3812" y="4078939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" name="Line 65">
            <a:extLst>
              <a:ext uri="{FF2B5EF4-FFF2-40B4-BE49-F238E27FC236}">
                <a16:creationId xmlns:a16="http://schemas.microsoft.com/office/drawing/2014/main" id="{BA4F381F-37E9-4BEC-B965-797319AA70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2612" y="3469339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" name="Line 66">
            <a:extLst>
              <a:ext uri="{FF2B5EF4-FFF2-40B4-BE49-F238E27FC236}">
                <a16:creationId xmlns:a16="http://schemas.microsoft.com/office/drawing/2014/main" id="{82C73A73-940D-4FC5-AEB8-E2E77E0D85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2612" y="4307539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7" name="Rectangle 69">
            <a:extLst>
              <a:ext uri="{FF2B5EF4-FFF2-40B4-BE49-F238E27FC236}">
                <a16:creationId xmlns:a16="http://schemas.microsoft.com/office/drawing/2014/main" id="{A045AB3B-639D-420B-848B-3F6134506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612" y="5907739"/>
            <a:ext cx="12192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hard</a:t>
            </a:r>
          </a:p>
        </p:txBody>
      </p:sp>
      <p:sp>
        <p:nvSpPr>
          <p:cNvPr id="18" name="Line 70">
            <a:extLst>
              <a:ext uri="{FF2B5EF4-FFF2-40B4-BE49-F238E27FC236}">
                <a16:creationId xmlns:a16="http://schemas.microsoft.com/office/drawing/2014/main" id="{E2998BD2-2F13-4615-BF06-C3BB620179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37612" y="6136339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" name="Oval 71">
            <a:extLst>
              <a:ext uri="{FF2B5EF4-FFF2-40B4-BE49-F238E27FC236}">
                <a16:creationId xmlns:a16="http://schemas.microsoft.com/office/drawing/2014/main" id="{33D777D9-CD42-4798-BBC7-C886A15DD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812" y="5831539"/>
            <a:ext cx="1447800" cy="609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attribute</a:t>
            </a:r>
          </a:p>
        </p:txBody>
      </p:sp>
      <p:sp>
        <p:nvSpPr>
          <p:cNvPr id="20" name="Line 72">
            <a:extLst>
              <a:ext uri="{FF2B5EF4-FFF2-40B4-BE49-F238E27FC236}">
                <a16:creationId xmlns:a16="http://schemas.microsoft.com/office/drawing/2014/main" id="{139477AA-3FF7-4598-A37E-77C9BF375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1812" y="5221939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094" y="533400"/>
            <a:ext cx="5611906" cy="990600"/>
          </a:xfrm>
        </p:spPr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Conceptual Graph Example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</p:spTree>
    <p:extLst>
      <p:ext uri="{BB962C8B-B14F-4D97-AF65-F5344CB8AC3E}">
        <p14:creationId xmlns:p14="http://schemas.microsoft.com/office/powerpoint/2010/main" val="87233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Ontology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6BF233-D834-459E-82AC-3460A1673FF2}"/>
              </a:ext>
            </a:extLst>
          </p:cNvPr>
          <p:cNvSpPr/>
          <p:nvPr/>
        </p:nvSpPr>
        <p:spPr>
          <a:xfrm>
            <a:off x="8610600" y="914399"/>
            <a:ext cx="29718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Knowledge engineering is the application of logic and ontology to the task of building computable models of some domain for some purpose.</a:t>
            </a:r>
            <a:r>
              <a:rPr lang="en-US" dirty="0"/>
              <a:t> </a:t>
            </a:r>
          </a:p>
          <a:p>
            <a:pPr algn="r">
              <a:spcBef>
                <a:spcPct val="50000"/>
              </a:spcBef>
            </a:pPr>
            <a:r>
              <a:rPr lang="en-US" dirty="0"/>
              <a:t>– </a:t>
            </a:r>
            <a:r>
              <a:rPr lang="en-US" i="1" dirty="0"/>
              <a:t>John Sowa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CEAFAA1A-0BC9-4649-AFB2-B1C41B0F66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17500"/>
          <a:stretch/>
        </p:blipFill>
        <p:spPr bwMode="auto">
          <a:xfrm>
            <a:off x="427368" y="1524000"/>
            <a:ext cx="5668632" cy="251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498338EC-A747-45D4-BD2C-4F13297BF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415" y="4054062"/>
            <a:ext cx="460740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663FC3EC-2941-4310-849C-A08ED8E79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97689" y="3773777"/>
            <a:ext cx="5549556" cy="279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4044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094" y="533400"/>
            <a:ext cx="5611906" cy="990600"/>
          </a:xfrm>
        </p:spPr>
        <p:txBody>
          <a:bodyPr/>
          <a:lstStyle/>
          <a:p>
            <a:r>
              <a:rPr lang="en-US" sz="5400">
                <a:latin typeface="Agency FB" panose="020B0503020202020204" pitchFamily="34" charset="0"/>
                <a:cs typeface="Synchro LET"/>
              </a:rPr>
              <a:t>Nested Concepts</a:t>
            </a:r>
            <a:endParaRPr lang="en-US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59E524E5-389C-4A71-A786-79280FBE86F4}"/>
              </a:ext>
            </a:extLst>
          </p:cNvPr>
          <p:cNvSpPr txBox="1">
            <a:spLocks noChangeArrowheads="1"/>
          </p:cNvSpPr>
          <p:nvPr/>
        </p:nvSpPr>
        <p:spPr>
          <a:xfrm>
            <a:off x="2400300" y="163195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2000"/>
              <a:t>"Tom believes that Mary wants to marry a sailor"</a:t>
            </a:r>
            <a:endParaRPr lang="en-GB" sz="2000" dirty="0"/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519DA2A2-041A-4425-A0B3-A1DF2F8E3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2523" y="2249488"/>
            <a:ext cx="1680877" cy="533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person: "Tom"</a:t>
            </a:r>
          </a:p>
        </p:txBody>
      </p:sp>
      <p:sp>
        <p:nvSpPr>
          <p:cNvPr id="23" name="Oval 6">
            <a:extLst>
              <a:ext uri="{FF2B5EF4-FFF2-40B4-BE49-F238E27FC236}">
                <a16:creationId xmlns:a16="http://schemas.microsoft.com/office/drawing/2014/main" id="{DF740D61-569A-4BEC-889C-260E31A8C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241550"/>
            <a:ext cx="990600" cy="473075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PTNT</a:t>
            </a:r>
          </a:p>
        </p:txBody>
      </p:sp>
      <p:sp>
        <p:nvSpPr>
          <p:cNvPr id="24" name="Oval 7">
            <a:extLst>
              <a:ext uri="{FF2B5EF4-FFF2-40B4-BE49-F238E27FC236}">
                <a16:creationId xmlns:a16="http://schemas.microsoft.com/office/drawing/2014/main" id="{5B6C59D6-4243-47FF-B9F6-28B2A5F8C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241550"/>
            <a:ext cx="990600" cy="473075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EXPR</a:t>
            </a: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A318B3E4-950E-4462-B486-DFC0B5E87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241550"/>
            <a:ext cx="1371600" cy="4730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believe</a:t>
            </a:r>
          </a:p>
        </p:txBody>
      </p:sp>
      <p:sp>
        <p:nvSpPr>
          <p:cNvPr id="26" name="Line 9">
            <a:extLst>
              <a:ext uri="{FF2B5EF4-FFF2-40B4-BE49-F238E27FC236}">
                <a16:creationId xmlns:a16="http://schemas.microsoft.com/office/drawing/2014/main" id="{7A31A0E1-C200-4751-A371-1919855321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2478088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4F65E411-2DF5-4E09-A167-079BA3580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2478088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0968411A-EBE0-4D31-BC3E-CE9B7C2C3F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247808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113EE7B1-D217-4AAE-9902-0BDAF075D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0" y="3087688"/>
            <a:ext cx="7239000" cy="23542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id="{228FEB05-3E8B-4069-BDC4-0EC3490A3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3087688"/>
            <a:ext cx="2057400" cy="304800"/>
          </a:xfrm>
          <a:prstGeom prst="rect">
            <a:avLst/>
          </a:prstGeom>
          <a:noFill/>
          <a:ln w="19050" cap="rnd">
            <a:noFill/>
            <a:prstDash val="sysDot"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r>
              <a:rPr lang="en-GB" sz="1800"/>
              <a:t>proposition</a:t>
            </a:r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69D64C76-0964-4A33-BC87-A333AA34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3544888"/>
            <a:ext cx="1981200" cy="533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person: "Mary"</a:t>
            </a:r>
          </a:p>
        </p:txBody>
      </p:sp>
      <p:sp>
        <p:nvSpPr>
          <p:cNvPr id="32" name="Oval 16">
            <a:extLst>
              <a:ext uri="{FF2B5EF4-FFF2-40B4-BE49-F238E27FC236}">
                <a16:creationId xmlns:a16="http://schemas.microsoft.com/office/drawing/2014/main" id="{395C9038-878A-4F39-8EC2-BE09BB48A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7700" y="3536950"/>
            <a:ext cx="990600" cy="473075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PTNT</a:t>
            </a:r>
          </a:p>
        </p:txBody>
      </p:sp>
      <p:sp>
        <p:nvSpPr>
          <p:cNvPr id="33" name="Oval 17">
            <a:extLst>
              <a:ext uri="{FF2B5EF4-FFF2-40B4-BE49-F238E27FC236}">
                <a16:creationId xmlns:a16="http://schemas.microsoft.com/office/drawing/2014/main" id="{B8CD47B3-305E-4E3C-93A5-668CF9F3A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0700" y="3536950"/>
            <a:ext cx="990600" cy="473075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EXPR</a:t>
            </a: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91B2DA9A-869D-4C80-AF1F-81CE74545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4700" y="3536950"/>
            <a:ext cx="838200" cy="4730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want</a:t>
            </a:r>
          </a:p>
        </p:txBody>
      </p:sp>
      <p:sp>
        <p:nvSpPr>
          <p:cNvPr id="35" name="Line 19">
            <a:extLst>
              <a:ext uri="{FF2B5EF4-FFF2-40B4-BE49-F238E27FC236}">
                <a16:creationId xmlns:a16="http://schemas.microsoft.com/office/drawing/2014/main" id="{744F5B06-94B1-48D5-9185-3B5F87CE69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67300" y="3773488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6" name="Line 20">
            <a:extLst>
              <a:ext uri="{FF2B5EF4-FFF2-40B4-BE49-F238E27FC236}">
                <a16:creationId xmlns:a16="http://schemas.microsoft.com/office/drawing/2014/main" id="{EBFA0B9D-FB6F-4571-B495-6A02CA2E15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91300" y="3773488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7" name="Line 21">
            <a:extLst>
              <a:ext uri="{FF2B5EF4-FFF2-40B4-BE49-F238E27FC236}">
                <a16:creationId xmlns:a16="http://schemas.microsoft.com/office/drawing/2014/main" id="{3FB1D746-0C3C-45A7-AA50-0FA2C114A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377348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8" name="Rectangle 22">
            <a:extLst>
              <a:ext uri="{FF2B5EF4-FFF2-40B4-BE49-F238E27FC236}">
                <a16:creationId xmlns:a16="http://schemas.microsoft.com/office/drawing/2014/main" id="{5DD76806-1F4C-4AD5-B0C3-FC2220A53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4451350"/>
            <a:ext cx="6324600" cy="922338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EEAD9555-3BDD-4EFB-8C93-7635890E3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2063" y="4745038"/>
            <a:ext cx="1141412" cy="5143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"Mary"</a:t>
            </a:r>
          </a:p>
        </p:txBody>
      </p:sp>
      <p:sp>
        <p:nvSpPr>
          <p:cNvPr id="40" name="Oval 24">
            <a:extLst>
              <a:ext uri="{FF2B5EF4-FFF2-40B4-BE49-F238E27FC236}">
                <a16:creationId xmlns:a16="http://schemas.microsoft.com/office/drawing/2014/main" id="{1F29B789-6B43-43E1-9C20-AE1F8BC5F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388" y="4738688"/>
            <a:ext cx="685800" cy="457200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PTNT</a:t>
            </a:r>
          </a:p>
        </p:txBody>
      </p:sp>
      <p:sp>
        <p:nvSpPr>
          <p:cNvPr id="41" name="Rectangle 25">
            <a:extLst>
              <a:ext uri="{FF2B5EF4-FFF2-40B4-BE49-F238E27FC236}">
                <a16:creationId xmlns:a16="http://schemas.microsoft.com/office/drawing/2014/main" id="{ABFC912F-9301-4519-885D-CE69D881E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2988" y="4745038"/>
            <a:ext cx="1204912" cy="4587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 dirty="0"/>
              <a:t>Sailor</a:t>
            </a:r>
          </a:p>
        </p:txBody>
      </p:sp>
      <p:sp>
        <p:nvSpPr>
          <p:cNvPr id="42" name="Oval 26">
            <a:extLst>
              <a:ext uri="{FF2B5EF4-FFF2-40B4-BE49-F238E27FC236}">
                <a16:creationId xmlns:a16="http://schemas.microsoft.com/office/drawing/2014/main" id="{34B9E832-A00C-4455-95C5-150593FE5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4745038"/>
            <a:ext cx="685800" cy="458787"/>
          </a:xfrm>
          <a:prstGeom prst="ellipse">
            <a:avLst/>
          </a:prstGeom>
          <a:solidFill>
            <a:schemeClr val="tx2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AGNT</a:t>
            </a:r>
          </a:p>
        </p:txBody>
      </p:sp>
      <p:sp>
        <p:nvSpPr>
          <p:cNvPr id="43" name="Rectangle 27">
            <a:extLst>
              <a:ext uri="{FF2B5EF4-FFF2-40B4-BE49-F238E27FC236}">
                <a16:creationId xmlns:a16="http://schemas.microsoft.com/office/drawing/2014/main" id="{44D7C9B6-9A04-4262-85FB-0A69AB452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9850" y="4745038"/>
            <a:ext cx="949325" cy="4587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marry</a:t>
            </a:r>
          </a:p>
        </p:txBody>
      </p:sp>
      <p:sp>
        <p:nvSpPr>
          <p:cNvPr id="44" name="Line 28">
            <a:extLst>
              <a:ext uri="{FF2B5EF4-FFF2-40B4-BE49-F238E27FC236}">
                <a16:creationId xmlns:a16="http://schemas.microsoft.com/office/drawing/2014/main" id="{8883D657-9FEB-4E27-AFA4-3D867961B9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43475" y="5030788"/>
            <a:ext cx="3698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" name="Line 29">
            <a:extLst>
              <a:ext uri="{FF2B5EF4-FFF2-40B4-BE49-F238E27FC236}">
                <a16:creationId xmlns:a16="http://schemas.microsoft.com/office/drawing/2014/main" id="{0DD61FF1-D989-4E48-B398-E3B48573FA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9163" y="5030788"/>
            <a:ext cx="4206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6" name="Line 30">
            <a:extLst>
              <a:ext uri="{FF2B5EF4-FFF2-40B4-BE49-F238E27FC236}">
                <a16:creationId xmlns:a16="http://schemas.microsoft.com/office/drawing/2014/main" id="{AC145471-4F9A-4C01-A3B0-1D4AE17322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9175" y="4992688"/>
            <a:ext cx="3159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7" name="Line 31">
            <a:extLst>
              <a:ext uri="{FF2B5EF4-FFF2-40B4-BE49-F238E27FC236}">
                <a16:creationId xmlns:a16="http://schemas.microsoft.com/office/drawing/2014/main" id="{49296FE2-BB4B-43A5-AC00-7DC9349E2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74063" y="499268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8" name="Rectangle 32">
            <a:extLst>
              <a:ext uri="{FF2B5EF4-FFF2-40B4-BE49-F238E27FC236}">
                <a16:creationId xmlns:a16="http://schemas.microsoft.com/office/drawing/2014/main" id="{44735D34-5C8C-4F68-8F47-515BA7F40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2188" y="4413250"/>
            <a:ext cx="1458912" cy="342900"/>
          </a:xfrm>
          <a:prstGeom prst="rect">
            <a:avLst/>
          </a:prstGeom>
          <a:noFill/>
          <a:ln w="19050" cap="rnd">
            <a:noFill/>
            <a:prstDash val="sysDot"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/>
              <a:t>situation</a:t>
            </a:r>
          </a:p>
        </p:txBody>
      </p:sp>
      <p:cxnSp>
        <p:nvCxnSpPr>
          <p:cNvPr id="49" name="AutoShape 33">
            <a:extLst>
              <a:ext uri="{FF2B5EF4-FFF2-40B4-BE49-F238E27FC236}">
                <a16:creationId xmlns:a16="http://schemas.microsoft.com/office/drawing/2014/main" id="{4853D3D6-5D61-4868-8FFC-6EF1B69CF33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667500" y="3849688"/>
            <a:ext cx="2552700" cy="609600"/>
          </a:xfrm>
          <a:prstGeom prst="bentConnector4">
            <a:avLst>
              <a:gd name="adj1" fmla="val -8954"/>
              <a:gd name="adj2" fmla="val 60153"/>
            </a:avLst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triangle" w="med" len="med"/>
          </a:ln>
          <a:effectLst/>
        </p:spPr>
      </p:cxnSp>
      <p:sp>
        <p:nvSpPr>
          <p:cNvPr id="50" name="Line 34">
            <a:extLst>
              <a:ext uri="{FF2B5EF4-FFF2-40B4-BE49-F238E27FC236}">
                <a16:creationId xmlns:a16="http://schemas.microsoft.com/office/drawing/2014/main" id="{1EF17439-786B-4965-8C5C-95672AE08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8700" y="407035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8D8528B6-CBC5-4D33-BF1F-81692EB85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5900" y="247808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B85DEC2D-F7A6-43A1-A837-0F41DFC106F8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0700" y="247808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" name="Rectangle 37">
            <a:extLst>
              <a:ext uri="{FF2B5EF4-FFF2-40B4-BE49-F238E27FC236}">
                <a16:creationId xmlns:a16="http://schemas.microsoft.com/office/drawing/2014/main" id="{09FDA590-244B-4BC2-B2DD-10603EFBA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2313" y="5822950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dirty="0"/>
              <a:t>: co-reference link</a:t>
            </a:r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6DE14A6A-AC7E-400D-A857-F5F659430C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9900" y="6054725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5" name="Footer Placeholder 4">
            <a:extLst>
              <a:ext uri="{FF2B5EF4-FFF2-40B4-BE49-F238E27FC236}">
                <a16:creationId xmlns:a16="http://schemas.microsoft.com/office/drawing/2014/main" id="{77A5ADFB-9DD3-4CEE-8452-DC86861D4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094" y="6356350"/>
            <a:ext cx="2895600" cy="365125"/>
          </a:xfrm>
        </p:spPr>
        <p:txBody>
          <a:bodyPr/>
          <a:lstStyle/>
          <a:p>
            <a:r>
              <a:rPr lang="en-GB">
                <a:solidFill>
                  <a:schemeClr val="accent6">
                    <a:lumMod val="60000"/>
                    <a:lumOff val="40000"/>
                  </a:schemeClr>
                </a:solidFill>
              </a:rPr>
              <a:t>Some slides adapted from</a:t>
            </a:r>
            <a:br>
              <a:rPr lang="en-GB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GB">
                <a:solidFill>
                  <a:schemeClr val="accent6">
                    <a:lumMod val="60000"/>
                    <a:lumOff val="40000"/>
                  </a:schemeClr>
                </a:solidFill>
              </a:rPr>
              <a:t>Bogdan L. Vrusias </a:t>
            </a:r>
            <a:r>
              <a:rPr lang="en-GB">
                <a:solidFill>
                  <a:schemeClr val="accent6">
                    <a:lumMod val="60000"/>
                    <a:lumOff val="40000"/>
                  </a:schemeClr>
                </a:solidFill>
                <a:cs typeface="Times New Roman" pitchFamily="18" charset="0"/>
              </a:rPr>
              <a:t>© 2006</a:t>
            </a:r>
          </a:p>
        </p:txBody>
      </p:sp>
    </p:spTree>
    <p:extLst>
      <p:ext uri="{BB962C8B-B14F-4D97-AF65-F5344CB8AC3E}">
        <p14:creationId xmlns:p14="http://schemas.microsoft.com/office/powerpoint/2010/main" val="250780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50" grpId="0" animBg="1"/>
      <p:bldP spid="51" grpId="0" animBg="1"/>
      <p:bldP spid="52" grpId="0" animBg="1"/>
      <p:bldP spid="53" grpId="0"/>
      <p:bldP spid="5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1371601"/>
            <a:ext cx="7848600" cy="1154289"/>
          </a:xfrm>
        </p:spPr>
        <p:txBody>
          <a:bodyPr/>
          <a:lstStyle/>
          <a:p>
            <a:r>
              <a:rPr lang="en-US" sz="7200" dirty="0">
                <a:latin typeface="Agency FB" panose="020B0503020202020204" pitchFamily="34" charset="0"/>
                <a:cs typeface="Synchro LET"/>
              </a:rPr>
              <a:t>Questions?</a:t>
            </a:r>
          </a:p>
        </p:txBody>
      </p:sp>
      <p:pic>
        <p:nvPicPr>
          <p:cNvPr id="3074" name="Picture 2" descr="http://www.independent.co.uk/incoming/article8879231.ece/alternates/w620/twenty-Q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025" y="2525890"/>
            <a:ext cx="5367800" cy="402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85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629" y="446312"/>
            <a:ext cx="2251276" cy="1883323"/>
          </a:xfrm>
        </p:spPr>
        <p:txBody>
          <a:bodyPr>
            <a:noAutofit/>
          </a:bodyPr>
          <a:lstStyle/>
          <a:p>
            <a:r>
              <a:rPr lang="en-US">
                <a:latin typeface="Agency FB" panose="020B0503020202020204" pitchFamily="34" charset="0"/>
                <a:cs typeface="Synchro LET"/>
              </a:rPr>
              <a:t>Automatic Formal Systems*</a:t>
            </a:r>
            <a:endParaRPr lang="en-US" sz="2400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629" y="2416724"/>
            <a:ext cx="10739712" cy="3994966"/>
          </a:xfrm>
        </p:spPr>
        <p:txBody>
          <a:bodyPr>
            <a:noAutofit/>
          </a:bodyPr>
          <a:lstStyle/>
          <a:p>
            <a:pPr marL="228600" indent="-228600"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A computer is an </a:t>
            </a:r>
            <a:r>
              <a:rPr lang="en-US" sz="2800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Automatic Formal System</a:t>
            </a:r>
          </a:p>
          <a:p>
            <a:pPr marL="231775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800">
                <a:latin typeface="Corbel"/>
                <a:cs typeface="Corbel"/>
              </a:rPr>
              <a:t>A </a:t>
            </a:r>
            <a:r>
              <a:rPr lang="en-US" sz="2800">
                <a:solidFill>
                  <a:schemeClr val="tx2"/>
                </a:solidFill>
                <a:latin typeface="Corbel"/>
                <a:cs typeface="Corbel"/>
              </a:rPr>
              <a:t>Formal System </a:t>
            </a:r>
            <a:r>
              <a:rPr lang="en-US" sz="2800">
                <a:latin typeface="Corbel"/>
                <a:cs typeface="Corbel"/>
              </a:rPr>
              <a:t>is like a game in which </a:t>
            </a:r>
            <a:r>
              <a:rPr lang="en-US" sz="2800">
                <a:solidFill>
                  <a:schemeClr val="accent5"/>
                </a:solidFill>
                <a:latin typeface="Corbel"/>
                <a:cs typeface="Corbel"/>
              </a:rPr>
              <a:t>tokens</a:t>
            </a:r>
            <a:r>
              <a:rPr lang="en-US" sz="2800">
                <a:latin typeface="Corbel"/>
                <a:cs typeface="Corbel"/>
              </a:rPr>
              <a:t> are manipulated according to definite rules, in order to see what configurations can be obtained. In other words, they are: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Token-manipulation systems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Digital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Medium Independent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4" t="9757" b="6090"/>
          <a:stretch/>
        </p:blipFill>
        <p:spPr>
          <a:xfrm>
            <a:off x="2595283" y="396891"/>
            <a:ext cx="9596718" cy="18833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6F31F4-FAB3-45CC-BE83-F43B3FD0A9A2}"/>
              </a:ext>
            </a:extLst>
          </p:cNvPr>
          <p:cNvSpPr txBox="1"/>
          <p:nvPr/>
        </p:nvSpPr>
        <p:spPr>
          <a:xfrm>
            <a:off x="824759" y="6482878"/>
            <a:ext cx="7495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>
                <a:latin typeface="Corbel" panose="020B0503020204020204" pitchFamily="34" charset="0"/>
              </a:rPr>
              <a:t>*</a:t>
            </a:r>
            <a:r>
              <a:rPr lang="en-US" sz="1600">
                <a:latin typeface="Corbel" panose="020B0503020204020204" pitchFamily="34" charset="0"/>
              </a:rPr>
              <a:t>John Haugeland, “What is Mind Design?”, in Mind Design II, MIT press, 1997, pp. 8-15.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1D05A5-3EBA-46FD-8DD6-2ED106215D10}"/>
              </a:ext>
            </a:extLst>
          </p:cNvPr>
          <p:cNvSpPr txBox="1"/>
          <p:nvPr/>
        </p:nvSpPr>
        <p:spPr>
          <a:xfrm>
            <a:off x="7490011" y="5002306"/>
            <a:ext cx="3697941" cy="1200329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accent6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Not all formal systems are games and not all games are formal systems</a:t>
            </a:r>
          </a:p>
        </p:txBody>
      </p:sp>
    </p:spTree>
    <p:extLst>
      <p:ext uri="{BB962C8B-B14F-4D97-AF65-F5344CB8AC3E}">
        <p14:creationId xmlns:p14="http://schemas.microsoft.com/office/powerpoint/2010/main" val="14430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629" y="446312"/>
            <a:ext cx="2251276" cy="1883323"/>
          </a:xfrm>
        </p:spPr>
        <p:txBody>
          <a:bodyPr>
            <a:noAutofit/>
          </a:bodyPr>
          <a:lstStyle/>
          <a:p>
            <a:r>
              <a:rPr lang="en-US">
                <a:latin typeface="Agency FB" panose="020B0503020202020204" pitchFamily="34" charset="0"/>
                <a:cs typeface="Synchro LET"/>
              </a:rPr>
              <a:t>Automatic Formal Systems*</a:t>
            </a:r>
            <a:endParaRPr lang="en-US" sz="2400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629" y="2416724"/>
            <a:ext cx="10739712" cy="3994966"/>
          </a:xfrm>
        </p:spPr>
        <p:txBody>
          <a:bodyPr>
            <a:noAutofit/>
          </a:bodyPr>
          <a:lstStyle/>
          <a:p>
            <a:pPr marL="228600" indent="-228600"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A Token-Manipulation System has the following components</a:t>
            </a:r>
            <a:endParaRPr lang="en-US" sz="2800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a set of types of formal tokens or pieces (symbols)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one or more allowable starting positions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a set of formal rules specifying how arrangements of tokens may or must be changed into others</a:t>
            </a:r>
          </a:p>
          <a:p>
            <a:pPr marL="231775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800">
                <a:latin typeface="Corbel"/>
                <a:cs typeface="Corbel"/>
              </a:rPr>
              <a:t>A TMS must be self-contained</a:t>
            </a:r>
          </a:p>
          <a:p>
            <a:pPr marL="231775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800">
                <a:latin typeface="Corbel"/>
                <a:cs typeface="Corbel"/>
              </a:rPr>
              <a:t>Rules must have a 'local' perspective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4" t="9757" b="6090"/>
          <a:stretch/>
        </p:blipFill>
        <p:spPr>
          <a:xfrm>
            <a:off x="2595283" y="396891"/>
            <a:ext cx="9596718" cy="18833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6F31F4-FAB3-45CC-BE83-F43B3FD0A9A2}"/>
              </a:ext>
            </a:extLst>
          </p:cNvPr>
          <p:cNvSpPr txBox="1"/>
          <p:nvPr/>
        </p:nvSpPr>
        <p:spPr>
          <a:xfrm>
            <a:off x="824759" y="6482878"/>
            <a:ext cx="7495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>
                <a:latin typeface="Corbel" panose="020B0503020204020204" pitchFamily="34" charset="0"/>
              </a:rPr>
              <a:t>*</a:t>
            </a:r>
            <a:r>
              <a:rPr lang="en-US" sz="1600">
                <a:latin typeface="Corbel" panose="020B0503020204020204" pitchFamily="34" charset="0"/>
              </a:rPr>
              <a:t>John Haugeland, “What is Mind Design?”, in Mind Design II, MIT press, 1997, pp. 8-15.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1D05A5-3EBA-46FD-8DD6-2ED106215D10}"/>
              </a:ext>
            </a:extLst>
          </p:cNvPr>
          <p:cNvSpPr txBox="1"/>
          <p:nvPr/>
        </p:nvSpPr>
        <p:spPr>
          <a:xfrm>
            <a:off x="7019364" y="5700445"/>
            <a:ext cx="3697941" cy="46166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current </a:t>
            </a:r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  <a:sym typeface="ZapfDingbats BT" pitchFamily="18" charset="2"/>
              </a:rPr>
              <a:t></a:t>
            </a:r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 next</a:t>
            </a:r>
          </a:p>
        </p:txBody>
      </p:sp>
    </p:spTree>
    <p:extLst>
      <p:ext uri="{BB962C8B-B14F-4D97-AF65-F5344CB8AC3E}">
        <p14:creationId xmlns:p14="http://schemas.microsoft.com/office/powerpoint/2010/main" val="126190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629" y="446312"/>
            <a:ext cx="2251276" cy="1883323"/>
          </a:xfrm>
        </p:spPr>
        <p:txBody>
          <a:bodyPr>
            <a:noAutofit/>
          </a:bodyPr>
          <a:lstStyle/>
          <a:p>
            <a:r>
              <a:rPr lang="en-US">
                <a:latin typeface="Agency FB" panose="020B0503020202020204" pitchFamily="34" charset="0"/>
                <a:cs typeface="Synchro LET"/>
              </a:rPr>
              <a:t>Automatic Formal Systems*</a:t>
            </a:r>
            <a:endParaRPr lang="en-US" sz="2400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629" y="2416724"/>
            <a:ext cx="10739712" cy="3994966"/>
          </a:xfrm>
        </p:spPr>
        <p:txBody>
          <a:bodyPr>
            <a:noAutofit/>
          </a:bodyPr>
          <a:lstStyle/>
          <a:p>
            <a:pPr marL="228600" indent="-228600"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Digital Systems</a:t>
            </a:r>
            <a:endParaRPr lang="en-US" sz="2800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A process that </a:t>
            </a:r>
            <a:r>
              <a:rPr lang="en-US" sz="2400" i="1">
                <a:latin typeface="Corbel"/>
                <a:cs typeface="Corbel"/>
              </a:rPr>
              <a:t>makes</a:t>
            </a:r>
            <a:r>
              <a:rPr lang="en-US" sz="2400">
                <a:latin typeface="Corbel"/>
                <a:cs typeface="Corbel"/>
              </a:rPr>
              <a:t> things and then later </a:t>
            </a:r>
            <a:r>
              <a:rPr lang="en-US" sz="2400" i="1">
                <a:latin typeface="Corbel"/>
                <a:cs typeface="Corbel"/>
              </a:rPr>
              <a:t>identifies</a:t>
            </a:r>
            <a:r>
              <a:rPr lang="en-US" sz="2400">
                <a:latin typeface="Corbel"/>
                <a:cs typeface="Corbel"/>
              </a:rPr>
              <a:t> what was made is </a:t>
            </a:r>
            <a:r>
              <a:rPr lang="en-US" sz="2400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digital</a:t>
            </a:r>
            <a:r>
              <a:rPr lang="en-US" sz="2400">
                <a:latin typeface="Corbel"/>
                <a:cs typeface="Corbel"/>
              </a:rPr>
              <a:t> as long as it is </a:t>
            </a:r>
            <a:r>
              <a:rPr lang="en-US" sz="2400">
                <a:solidFill>
                  <a:schemeClr val="tx2"/>
                </a:solidFill>
                <a:latin typeface="Corbel"/>
                <a:cs typeface="Corbel"/>
              </a:rPr>
              <a:t>positive</a:t>
            </a:r>
            <a:r>
              <a:rPr lang="en-US" sz="2400">
                <a:latin typeface="Corbel"/>
                <a:cs typeface="Corbel"/>
              </a:rPr>
              <a:t> and </a:t>
            </a:r>
            <a:r>
              <a:rPr lang="en-US" sz="2400">
                <a:solidFill>
                  <a:schemeClr val="tx2"/>
                </a:solidFill>
                <a:latin typeface="Corbel"/>
                <a:cs typeface="Corbel"/>
              </a:rPr>
              <a:t>reliable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It is </a:t>
            </a:r>
            <a:r>
              <a:rPr lang="en-US" sz="2400">
                <a:solidFill>
                  <a:schemeClr val="tx2"/>
                </a:solidFill>
                <a:latin typeface="Corbel"/>
                <a:cs typeface="Corbel"/>
              </a:rPr>
              <a:t>positive</a:t>
            </a:r>
            <a:r>
              <a:rPr lang="en-US" sz="2400">
                <a:latin typeface="Corbel"/>
                <a:cs typeface="Corbel"/>
              </a:rPr>
              <a:t> if the re-identification can be absolutely perfect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A positive technique is </a:t>
            </a:r>
            <a:r>
              <a:rPr lang="en-US" sz="2400">
                <a:solidFill>
                  <a:schemeClr val="tx2"/>
                </a:solidFill>
                <a:latin typeface="Corbel"/>
                <a:cs typeface="Corbel"/>
              </a:rPr>
              <a:t>reliable</a:t>
            </a:r>
            <a:r>
              <a:rPr lang="en-US" sz="2400">
                <a:latin typeface="Corbel"/>
                <a:cs typeface="Corbel"/>
              </a:rPr>
              <a:t> if it not only can be perfect, but almost always is</a:t>
            </a:r>
          </a:p>
          <a:p>
            <a:pPr marL="780415" lvl="2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200">
                <a:latin typeface="Corbel"/>
                <a:cs typeface="Corbel"/>
              </a:rPr>
              <a:t>chess, tic-tac-toe, go, checkers</a:t>
            </a:r>
          </a:p>
          <a:p>
            <a:pPr marL="548640" lvl="2" indent="0">
              <a:lnSpc>
                <a:spcPct val="120000"/>
              </a:lnSpc>
              <a:buNone/>
              <a:tabLst>
                <a:tab pos="682625" algn="l"/>
              </a:tabLst>
            </a:pPr>
            <a:r>
              <a:rPr lang="en-US" sz="2200">
                <a:latin typeface="Corbel"/>
                <a:cs typeface="Corbel"/>
              </a:rPr>
              <a:t>		vs.</a:t>
            </a:r>
          </a:p>
          <a:p>
            <a:pPr marL="780415" lvl="2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200">
                <a:latin typeface="Corbel"/>
                <a:cs typeface="Corbel"/>
              </a:rPr>
              <a:t>baseball, billiards, tiddly-winks, marbles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4" t="9757" b="6090"/>
          <a:stretch/>
        </p:blipFill>
        <p:spPr>
          <a:xfrm>
            <a:off x="2595283" y="396891"/>
            <a:ext cx="9596718" cy="18833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6F31F4-FAB3-45CC-BE83-F43B3FD0A9A2}"/>
              </a:ext>
            </a:extLst>
          </p:cNvPr>
          <p:cNvSpPr txBox="1"/>
          <p:nvPr/>
        </p:nvSpPr>
        <p:spPr>
          <a:xfrm>
            <a:off x="824759" y="6482878"/>
            <a:ext cx="7495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>
                <a:latin typeface="Corbel" panose="020B0503020204020204" pitchFamily="34" charset="0"/>
              </a:rPr>
              <a:t>*</a:t>
            </a:r>
            <a:r>
              <a:rPr lang="en-US" sz="1600">
                <a:latin typeface="Corbel" panose="020B0503020204020204" pitchFamily="34" charset="0"/>
              </a:rPr>
              <a:t>John Haugeland, “What is Mind Design?”, in Mind Design II, MIT press, 1997, pp. 8-15.</a:t>
            </a:r>
          </a:p>
        </p:txBody>
      </p:sp>
    </p:spTree>
    <p:extLst>
      <p:ext uri="{BB962C8B-B14F-4D97-AF65-F5344CB8AC3E}">
        <p14:creationId xmlns:p14="http://schemas.microsoft.com/office/powerpoint/2010/main" val="36390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629" y="446312"/>
            <a:ext cx="2251276" cy="1883323"/>
          </a:xfrm>
        </p:spPr>
        <p:txBody>
          <a:bodyPr>
            <a:noAutofit/>
          </a:bodyPr>
          <a:lstStyle/>
          <a:p>
            <a:r>
              <a:rPr lang="en-US">
                <a:latin typeface="Agency FB" panose="020B0503020202020204" pitchFamily="34" charset="0"/>
                <a:cs typeface="Synchro LET"/>
              </a:rPr>
              <a:t>Automatic Formal Systems*</a:t>
            </a:r>
            <a:endParaRPr lang="en-US" sz="2400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629" y="2416724"/>
            <a:ext cx="10739712" cy="3994966"/>
          </a:xfrm>
        </p:spPr>
        <p:txBody>
          <a:bodyPr>
            <a:noAutofit/>
          </a:bodyPr>
          <a:lstStyle/>
          <a:p>
            <a:pPr marL="228600" indent="-228600"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Medium Independence</a:t>
            </a:r>
            <a:endParaRPr lang="en-US" sz="2800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Form, or structure, is what defines a formal system</a:t>
            </a:r>
            <a:endParaRPr lang="en-US" sz="2400">
              <a:solidFill>
                <a:schemeClr val="tx2"/>
              </a:solidFill>
              <a:latin typeface="Corbel"/>
              <a:cs typeface="Corbel"/>
            </a:endParaRP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Its substance, or material, is irrelevant insofar as it supports the requisite form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Chess</a:t>
            </a:r>
          </a:p>
          <a:p>
            <a:pPr marL="780415" lvl="2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200">
                <a:latin typeface="Corbel"/>
                <a:cs typeface="Corbel"/>
              </a:rPr>
              <a:t>Can be played with pieces of wood, plastic, ivory, patterns of light on a video monitor, sand-drawings, even helicopters on skyscrapers</a:t>
            </a:r>
          </a:p>
          <a:p>
            <a:pPr marL="780415" lvl="2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200">
                <a:latin typeface="Corbel"/>
                <a:cs typeface="Corbel"/>
              </a:rPr>
              <a:t>But not frogs, shapes traced in water, or mountains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Fire, food, electrical circuits, and baseball are all not independent of substance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4" t="9757" b="6090"/>
          <a:stretch/>
        </p:blipFill>
        <p:spPr>
          <a:xfrm>
            <a:off x="2595283" y="396891"/>
            <a:ext cx="9596718" cy="18833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6F31F4-FAB3-45CC-BE83-F43B3FD0A9A2}"/>
              </a:ext>
            </a:extLst>
          </p:cNvPr>
          <p:cNvSpPr txBox="1"/>
          <p:nvPr/>
        </p:nvSpPr>
        <p:spPr>
          <a:xfrm>
            <a:off x="824759" y="6482878"/>
            <a:ext cx="7495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>
                <a:latin typeface="Corbel" panose="020B0503020204020204" pitchFamily="34" charset="0"/>
              </a:rPr>
              <a:t>*</a:t>
            </a:r>
            <a:r>
              <a:rPr lang="en-US" sz="1600">
                <a:latin typeface="Corbel" panose="020B0503020204020204" pitchFamily="34" charset="0"/>
              </a:rPr>
              <a:t>John Haugeland, “What is Mind Design?”, in Mind Design II, MIT press, 1997, pp. 8-15.</a:t>
            </a:r>
          </a:p>
        </p:txBody>
      </p:sp>
    </p:spTree>
    <p:extLst>
      <p:ext uri="{BB962C8B-B14F-4D97-AF65-F5344CB8AC3E}">
        <p14:creationId xmlns:p14="http://schemas.microsoft.com/office/powerpoint/2010/main" val="319032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629" y="446312"/>
            <a:ext cx="2251276" cy="1883323"/>
          </a:xfrm>
        </p:spPr>
        <p:txBody>
          <a:bodyPr>
            <a:noAutofit/>
          </a:bodyPr>
          <a:lstStyle/>
          <a:p>
            <a:r>
              <a:rPr lang="en-US">
                <a:latin typeface="Agency FB" panose="020B0503020202020204" pitchFamily="34" charset="0"/>
                <a:cs typeface="Synchro LET"/>
              </a:rPr>
              <a:t>Automatic Formal Systems*</a:t>
            </a:r>
            <a:endParaRPr lang="en-US" sz="2400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629" y="2416724"/>
            <a:ext cx="10739712" cy="3994966"/>
          </a:xfrm>
        </p:spPr>
        <p:txBody>
          <a:bodyPr>
            <a:noAutofit/>
          </a:bodyPr>
          <a:lstStyle/>
          <a:p>
            <a:pPr marL="228600" indent="-228600"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A formal system than 'moves' by itself is an Automatic Formal System</a:t>
            </a:r>
            <a:endParaRPr lang="en-US" sz="2800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 marL="231775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800">
                <a:latin typeface="Corbel"/>
                <a:cs typeface="Corbel"/>
              </a:rPr>
              <a:t>A physical device or machine that</a:t>
            </a:r>
            <a:endParaRPr lang="en-US" sz="2800">
              <a:solidFill>
                <a:schemeClr val="tx2"/>
              </a:solidFill>
              <a:latin typeface="Corbel"/>
              <a:cs typeface="Corbel"/>
            </a:endParaRP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has configurations and states which can be regarded as tokens and arrangements of some formal system ,and</a:t>
            </a:r>
          </a:p>
          <a:p>
            <a:pPr marL="506095" lvl="1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in its normal operation it automatically manipulates these tokens in accord with the rules of that system</a:t>
            </a:r>
          </a:p>
          <a:p>
            <a:pPr marL="231775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800">
                <a:latin typeface="Corbel"/>
                <a:cs typeface="Corbel"/>
              </a:rPr>
              <a:t>a.k.a., a computer!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4" t="9757" b="6090"/>
          <a:stretch/>
        </p:blipFill>
        <p:spPr>
          <a:xfrm>
            <a:off x="2595283" y="396891"/>
            <a:ext cx="9596718" cy="18833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6F31F4-FAB3-45CC-BE83-F43B3FD0A9A2}"/>
              </a:ext>
            </a:extLst>
          </p:cNvPr>
          <p:cNvSpPr txBox="1"/>
          <p:nvPr/>
        </p:nvSpPr>
        <p:spPr>
          <a:xfrm>
            <a:off x="824759" y="6482878"/>
            <a:ext cx="7495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>
                <a:latin typeface="Corbel" panose="020B0503020204020204" pitchFamily="34" charset="0"/>
              </a:rPr>
              <a:t>*</a:t>
            </a:r>
            <a:r>
              <a:rPr lang="en-US" sz="1600">
                <a:latin typeface="Corbel" panose="020B0503020204020204" pitchFamily="34" charset="0"/>
              </a:rPr>
              <a:t>John Haugeland, “What is Mind Design?”, in Mind Design II, MIT press, 1997, pp. 8-15.</a:t>
            </a:r>
          </a:p>
        </p:txBody>
      </p:sp>
    </p:spTree>
    <p:extLst>
      <p:ext uri="{BB962C8B-B14F-4D97-AF65-F5344CB8AC3E}">
        <p14:creationId xmlns:p14="http://schemas.microsoft.com/office/powerpoint/2010/main" val="323167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629" y="446312"/>
            <a:ext cx="2550452" cy="1883323"/>
          </a:xfrm>
        </p:spPr>
        <p:txBody>
          <a:bodyPr>
            <a:noAutofit/>
          </a:bodyPr>
          <a:lstStyle/>
          <a:p>
            <a:r>
              <a:rPr lang="en-US">
                <a:latin typeface="Agency FB" panose="020B0503020202020204" pitchFamily="34" charset="0"/>
                <a:cs typeface="Synchro LET"/>
              </a:rPr>
              <a:t>Implementation and Universality</a:t>
            </a:r>
            <a:endParaRPr lang="en-US" sz="2400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629" y="2416724"/>
            <a:ext cx="10739712" cy="3994966"/>
          </a:xfrm>
        </p:spPr>
        <p:txBody>
          <a:bodyPr>
            <a:noAutofit/>
          </a:bodyPr>
          <a:lstStyle/>
          <a:p>
            <a:pPr marL="228600" indent="-228600">
              <a:lnSpc>
                <a:spcPct val="120000"/>
              </a:lnSpc>
              <a:tabLst>
                <a:tab pos="2681288" algn="l"/>
              </a:tabLst>
            </a:pPr>
            <a:r>
              <a:rPr lang="en-US" sz="2800">
                <a:latin typeface="Corbel"/>
                <a:cs typeface="Corbel"/>
              </a:rPr>
              <a:t>The most basic idea of computer science:</a:t>
            </a:r>
            <a:endParaRPr lang="en-US" sz="2800">
              <a:solidFill>
                <a:schemeClr val="bg2">
                  <a:lumMod val="50000"/>
                </a:schemeClr>
              </a:solidFill>
              <a:latin typeface="Corbel"/>
              <a:cs typeface="Corbel"/>
            </a:endParaRPr>
          </a:p>
          <a:p>
            <a:pPr marL="506095" lvl="1" indent="-231775">
              <a:spcBef>
                <a:spcPts val="0"/>
              </a:spcBef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'You can use one automatic formal system to implement another'</a:t>
            </a:r>
          </a:p>
          <a:p>
            <a:pPr marL="506095" lvl="1" indent="-231775">
              <a:spcBef>
                <a:spcPts val="0"/>
              </a:spcBef>
              <a:tabLst>
                <a:tab pos="682625" algn="l"/>
              </a:tabLst>
            </a:pPr>
            <a:r>
              <a:rPr lang="en-US" sz="2400">
                <a:solidFill>
                  <a:schemeClr val="tx2"/>
                </a:solidFill>
                <a:latin typeface="Corbel"/>
                <a:cs typeface="Corbel"/>
              </a:rPr>
              <a:t>Really, this is why we believe the Church-Turing Thesis</a:t>
            </a:r>
          </a:p>
          <a:p>
            <a:pPr marL="231775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800">
                <a:latin typeface="Corbel"/>
                <a:cs typeface="Corbel"/>
              </a:rPr>
              <a:t>This is what programming is!!</a:t>
            </a:r>
          </a:p>
          <a:p>
            <a:pPr marL="231775" indent="-231775">
              <a:lnSpc>
                <a:spcPct val="120000"/>
              </a:lnSpc>
              <a:tabLst>
                <a:tab pos="682625" algn="l"/>
              </a:tabLst>
            </a:pPr>
            <a:r>
              <a:rPr lang="en-US" sz="2800">
                <a:latin typeface="Corbel"/>
                <a:cs typeface="Corbel"/>
              </a:rPr>
              <a:t>One computer implements another when</a:t>
            </a:r>
          </a:p>
          <a:p>
            <a:pPr marL="506095" lvl="1" indent="-231775">
              <a:spcBef>
                <a:spcPts val="0"/>
              </a:spcBef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some configuration of tokens and positions of the former can be regarded as the tokens and positions of the latter, and</a:t>
            </a:r>
          </a:p>
          <a:p>
            <a:pPr marL="506095" lvl="1" indent="-231775">
              <a:spcBef>
                <a:spcPts val="0"/>
              </a:spcBef>
              <a:tabLst>
                <a:tab pos="682625" algn="l"/>
              </a:tabLst>
            </a:pPr>
            <a:r>
              <a:rPr lang="en-US" sz="2400">
                <a:latin typeface="Corbel"/>
                <a:cs typeface="Corbel"/>
              </a:rPr>
              <a:t>as the former follows its own rules, it automatically manipulates those tokens of the latter in accord with the latter's rules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4" t="9757" b="6090"/>
          <a:stretch/>
        </p:blipFill>
        <p:spPr>
          <a:xfrm>
            <a:off x="3281081" y="396891"/>
            <a:ext cx="8910919" cy="18833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6F31F4-FAB3-45CC-BE83-F43B3FD0A9A2}"/>
              </a:ext>
            </a:extLst>
          </p:cNvPr>
          <p:cNvSpPr txBox="1"/>
          <p:nvPr/>
        </p:nvSpPr>
        <p:spPr>
          <a:xfrm>
            <a:off x="824759" y="6482878"/>
            <a:ext cx="7495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>
                <a:latin typeface="Corbel" panose="020B0503020204020204" pitchFamily="34" charset="0"/>
              </a:rPr>
              <a:t>*</a:t>
            </a:r>
            <a:r>
              <a:rPr lang="en-US" sz="1600">
                <a:latin typeface="Corbel" panose="020B0503020204020204" pitchFamily="34" charset="0"/>
              </a:rPr>
              <a:t>John Haugeland, “What is Mind Design?”, in Mind Design II, MIT press, 1997, pp. 8-15.</a:t>
            </a:r>
          </a:p>
        </p:txBody>
      </p:sp>
    </p:spTree>
    <p:extLst>
      <p:ext uri="{BB962C8B-B14F-4D97-AF65-F5344CB8AC3E}">
        <p14:creationId xmlns:p14="http://schemas.microsoft.com/office/powerpoint/2010/main" val="151759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1.squarespace.com/static/51b3dc8ee4b051b96ceb10de/t/53bed040e4b0bbf5aa443842/1405014080723/baymax-speaks-in-big-hero-6-teas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1" r="33299"/>
          <a:stretch/>
        </p:blipFill>
        <p:spPr bwMode="auto">
          <a:xfrm>
            <a:off x="7815522" y="1524000"/>
            <a:ext cx="4062714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>
                <a:latin typeface="Agency FB" panose="020B0503020202020204" pitchFamily="34" charset="0"/>
                <a:cs typeface="Synchro LET"/>
              </a:rPr>
              <a:t>The Physical Symbol System Hypothesis</a:t>
            </a:r>
            <a:endParaRPr lang="en-US" sz="4800" dirty="0">
              <a:latin typeface="Agency FB" panose="020B0503020202020204" pitchFamily="34" charset="0"/>
              <a:cs typeface="Synchro LE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0"/>
            <a:ext cx="7881258" cy="5181600"/>
          </a:xfrm>
        </p:spPr>
        <p:txBody>
          <a:bodyPr>
            <a:normAutofit/>
          </a:bodyPr>
          <a:lstStyle/>
          <a:p>
            <a:r>
              <a:rPr lang="en-US" altLang="en-US" i="0"/>
              <a:t>A </a:t>
            </a:r>
            <a:r>
              <a:rPr lang="en-US" altLang="en-US" i="0">
                <a:solidFill>
                  <a:schemeClr val="accent5"/>
                </a:solidFill>
              </a:rPr>
              <a:t>Physical Symbol System</a:t>
            </a:r>
            <a:r>
              <a:rPr lang="en-US" altLang="en-US" i="0"/>
              <a:t> consists of symbols representing discrete concepts which are combinable into expressions.  There are processes which operate on or manipulate these symbols to create new symbols and expressions.</a:t>
            </a:r>
          </a:p>
          <a:p>
            <a:r>
              <a:rPr lang="en-US" altLang="en-US" i="0"/>
              <a:t>The PSS Hypothesis states that a PSS has the necessary and sufficient means for intelligent action</a:t>
            </a:r>
            <a:br>
              <a:rPr lang="en-US" altLang="en-US" i="0"/>
            </a:br>
            <a:r>
              <a:rPr lang="en-US" altLang="en-US" i="0"/>
              <a:t>[</a:t>
            </a:r>
            <a:r>
              <a:rPr lang="en-US" alt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Herbert Simon</a:t>
            </a:r>
            <a:r>
              <a:rPr lang="en-US" altLang="en-US"/>
              <a:t>, </a:t>
            </a:r>
            <a:r>
              <a:rPr lang="en-US" alt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Allan Newell </a:t>
            </a:r>
            <a:r>
              <a:rPr lang="en-US" altLang="en-US"/>
              <a:t>(CMU, 1970s)]</a:t>
            </a:r>
          </a:p>
          <a:p>
            <a:endParaRPr lang="en-US">
              <a:latin typeface="Corbel"/>
              <a:cs typeface="Corbel"/>
            </a:endParaRPr>
          </a:p>
          <a:p>
            <a:r>
              <a:rPr lang="en-US">
                <a:latin typeface="Corbel"/>
                <a:cs typeface="Corbel"/>
              </a:rPr>
              <a:t>Basically the 'Thinking is Computing' claim dressed up in different clothes, since a PSS is really just an </a:t>
            </a: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automatic formal system</a:t>
            </a:r>
            <a:endParaRPr lang="en-US" dirty="0">
              <a:solidFill>
                <a:schemeClr val="tx2"/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3952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10829</TotalTime>
  <Words>1225</Words>
  <Application>Microsoft Office PowerPoint</Application>
  <PresentationFormat>Widescreen</PresentationFormat>
  <Paragraphs>174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Agency FB</vt:lpstr>
      <vt:lpstr>Arial</vt:lpstr>
      <vt:lpstr>Corbel</vt:lpstr>
      <vt:lpstr>Times New Roman</vt:lpstr>
      <vt:lpstr>Clarity</vt:lpstr>
      <vt:lpstr>Symbolic AI COMP 4230</vt:lpstr>
      <vt:lpstr>Alerts</vt:lpstr>
      <vt:lpstr>Automatic Formal Systems*</vt:lpstr>
      <vt:lpstr>Automatic Formal Systems*</vt:lpstr>
      <vt:lpstr>Automatic Formal Systems*</vt:lpstr>
      <vt:lpstr>Automatic Formal Systems*</vt:lpstr>
      <vt:lpstr>Automatic Formal Systems*</vt:lpstr>
      <vt:lpstr>Implementation and Universality</vt:lpstr>
      <vt:lpstr>The Physical Symbol System Hypothesis</vt:lpstr>
      <vt:lpstr>Symbolic Approaches</vt:lpstr>
      <vt:lpstr>Expert Systems</vt:lpstr>
      <vt:lpstr>So how does it work...?</vt:lpstr>
      <vt:lpstr>Representational adequacy</vt:lpstr>
      <vt:lpstr>How knowledge representations are used</vt:lpstr>
      <vt:lpstr>Logic Notations</vt:lpstr>
      <vt:lpstr>Logic Notations</vt:lpstr>
      <vt:lpstr>Semantic Networks</vt:lpstr>
      <vt:lpstr>Semantic Network Examples</vt:lpstr>
      <vt:lpstr>Conceptual Graphs</vt:lpstr>
      <vt:lpstr>Conceptual Graph Example</vt:lpstr>
      <vt:lpstr>Ontology</vt:lpstr>
      <vt:lpstr>Nested Concepts</vt:lpstr>
      <vt:lpstr>Questions?</vt:lpstr>
    </vt:vector>
  </TitlesOfParts>
  <Company>Otterbein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David Stucki</cp:lastModifiedBy>
  <cp:revision>33</cp:revision>
  <dcterms:created xsi:type="dcterms:W3CDTF">2013-10-29T15:52:47Z</dcterms:created>
  <dcterms:modified xsi:type="dcterms:W3CDTF">2024-09-08T03:54:06Z</dcterms:modified>
</cp:coreProperties>
</file>